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3" r:id="rId41"/>
    <p:sldId id="334" r:id="rId42"/>
    <p:sldId id="335" r:id="rId43"/>
    <p:sldId id="319" r:id="rId44"/>
    <p:sldId id="321" r:id="rId45"/>
    <p:sldId id="322" r:id="rId46"/>
    <p:sldId id="323" r:id="rId47"/>
    <p:sldId id="324" r:id="rId48"/>
    <p:sldId id="288" r:id="rId49"/>
    <p:sldId id="289" r:id="rId50"/>
    <p:sldId id="336" r:id="rId51"/>
    <p:sldId id="320" r:id="rId52"/>
    <p:sldId id="274" r:id="rId53"/>
    <p:sldId id="337"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API CALL</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a:t>SpaceX REST API CALL</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GET DATA</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Import and clean data</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Beautiful</a:t>
          </a:r>
        </a:p>
        <a:p>
          <a:r>
            <a:rPr lang="en-US" dirty="0"/>
            <a:t>Soup</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err="1"/>
            <a:t>BeautifulSoup</a:t>
          </a:r>
          <a:r>
            <a:rPr lang="en-US" dirty="0"/>
            <a:t> library for scraping</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Find Table</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From the BS4 library we find the target table</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API CALL</a:t>
          </a:r>
          <a:endParaRPr lang="en-GB" sz="24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SpaceX REST API CALL</a:t>
          </a:r>
          <a:endParaRPr lang="en-GB" sz="19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 DATA</a:t>
          </a:r>
          <a:endParaRPr lang="en-GB" sz="24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Import and clean data</a:t>
          </a:r>
          <a:endParaRPr lang="en-GB" sz="19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Export Data</a:t>
          </a:r>
          <a:endParaRPr lang="en-GB" sz="24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Beautiful</a:t>
          </a:r>
        </a:p>
        <a:p>
          <a:pPr marL="0" lvl="0" indent="0" algn="ctr" defTabSz="933450">
            <a:lnSpc>
              <a:spcPct val="90000"/>
            </a:lnSpc>
            <a:spcBef>
              <a:spcPct val="0"/>
            </a:spcBef>
            <a:spcAft>
              <a:spcPct val="35000"/>
            </a:spcAft>
            <a:buNone/>
          </a:pPr>
          <a:r>
            <a:rPr lang="en-US" sz="2100" kern="1200" dirty="0"/>
            <a:t>Soup</a:t>
          </a:r>
          <a:endParaRPr lang="en-GB" sz="21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a:t>BeautifulSoup</a:t>
          </a:r>
          <a:r>
            <a:rPr lang="en-US" sz="1600" kern="1200" dirty="0"/>
            <a:t> library for scraping</a:t>
          </a:r>
          <a:endParaRPr lang="en-GB" sz="16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Find Table</a:t>
          </a:r>
          <a:endParaRPr lang="en-GB" sz="21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From the BS4 library we find the target table</a:t>
          </a:r>
          <a:endParaRPr lang="en-GB" sz="16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Export Data</a:t>
          </a:r>
          <a:endParaRPr lang="en-GB" sz="21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96034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14371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09868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413703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5149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42364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72868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445429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1204372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05736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1684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16597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4795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38801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94795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5482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soputhik/IBMCourseraDataScience/blob/master/final_capstone_report/jupyter-labs-eda-dataviz.ipynb" TargetMode="External"/><Relationship Id="rId4" Type="http://schemas.openxmlformats.org/officeDocument/2006/relationships/hyperlink" Target="https://github.com/soputhik/IBMCourseraDataScience/blob/master/final_capstone_report/labs-jupyter-spacex-Data%20wrangling.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oputhik/IBMCourseraDataScience/blob/master/final_capstone_report/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oputhik/IBMCourseraDataScience/blob/master/final_capstone_report/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Soputhik SENG</a:t>
            </a:r>
          </a:p>
          <a:p>
            <a:r>
              <a:rPr lang="en-US" dirty="0">
                <a:solidFill>
                  <a:schemeClr val="bg2"/>
                </a:solidFill>
                <a:latin typeface="Abadi" panose="020B0604020104020204" pitchFamily="34" charset="0"/>
                <a:ea typeface="SF Pro" pitchFamily="2" charset="0"/>
                <a:cs typeface="SF Pro" pitchFamily="2" charset="0"/>
              </a:rPr>
              <a:t>05/23/2023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To ensure that the data we have will provide the maximum information possible we need to clean the data in a way that the models could easily find the hidden patterns within.</a:t>
            </a:r>
          </a:p>
          <a:p>
            <a:r>
              <a:rPr lang="en-US" sz="2200" dirty="0">
                <a:solidFill>
                  <a:schemeClr val="accent3">
                    <a:lumMod val="25000"/>
                  </a:schemeClr>
                </a:solidFill>
                <a:latin typeface="Abadi" panose="020B0604020104020204" pitchFamily="34" charset="0"/>
              </a:rPr>
              <a:t>We did this by</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Exploring the data set looking for duplicates and null values. In our case we found that the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column has many null values.</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We did EDA (Exploratory Data Analysis) on the data acquired we found that there were multiple categorical columns that needed to be converted. We did so by creating </a:t>
            </a:r>
            <a:r>
              <a:rPr lang="en-US" sz="2000" b="1" dirty="0">
                <a:solidFill>
                  <a:schemeClr val="accent3">
                    <a:lumMod val="25000"/>
                  </a:schemeClr>
                </a:solidFill>
                <a:latin typeface="Abadi" panose="020B0604020104020204" pitchFamily="34" charset="0"/>
              </a:rPr>
              <a:t>dummy variables </a:t>
            </a:r>
            <a:r>
              <a:rPr lang="en-US" sz="2000" dirty="0">
                <a:solidFill>
                  <a:schemeClr val="accent3">
                    <a:lumMod val="25000"/>
                  </a:schemeClr>
                </a:solidFill>
                <a:latin typeface="Abadi" panose="020B0604020104020204" pitchFamily="34" charset="0"/>
              </a:rPr>
              <a:t>for columns (</a:t>
            </a:r>
            <a:r>
              <a:rPr lang="en-GB" sz="2000" dirty="0">
                <a:solidFill>
                  <a:schemeClr val="accent3">
                    <a:lumMod val="25000"/>
                  </a:schemeClr>
                </a:solidFill>
                <a:latin typeface="Abadi" panose="020B0604020104020204" pitchFamily="34" charset="0"/>
              </a:rPr>
              <a:t>Orbits, </a:t>
            </a:r>
            <a:r>
              <a:rPr lang="en-GB" sz="2000" dirty="0" err="1">
                <a:solidFill>
                  <a:schemeClr val="accent3">
                    <a:lumMod val="25000"/>
                  </a:schemeClr>
                </a:solidFill>
                <a:latin typeface="Abadi" panose="020B0604020104020204" pitchFamily="34" charset="0"/>
              </a:rPr>
              <a:t>LaunchSite</a:t>
            </a:r>
            <a:r>
              <a:rPr lang="en-GB" sz="2000" dirty="0">
                <a:solidFill>
                  <a:schemeClr val="accent3">
                    <a:lumMod val="25000"/>
                  </a:schemeClr>
                </a:solidFill>
                <a:latin typeface="Abadi" panose="020B0604020104020204" pitchFamily="34" charset="0"/>
              </a:rPr>
              <a:t>, </a:t>
            </a:r>
            <a:r>
              <a:rPr lang="en-GB" sz="2000" dirty="0" err="1">
                <a:solidFill>
                  <a:schemeClr val="accent3">
                    <a:lumMod val="25000"/>
                  </a:schemeClr>
                </a:solidFill>
                <a:latin typeface="Abadi" panose="020B0604020104020204" pitchFamily="34" charset="0"/>
              </a:rPr>
              <a:t>LandingPad</a:t>
            </a:r>
            <a:r>
              <a:rPr lang="en-GB" sz="2000" dirty="0">
                <a:solidFill>
                  <a:schemeClr val="accent3">
                    <a:lumMod val="25000"/>
                  </a:schemeClr>
                </a:solidFill>
                <a:latin typeface="Abadi" panose="020B0604020104020204" pitchFamily="34" charset="0"/>
              </a:rPr>
              <a:t>, Serial, and the most important feature which is ‘Class’ which is used for determining the success/failure of </a:t>
            </a:r>
            <a:r>
              <a:rPr lang="en-GB" sz="2000" dirty="0" err="1">
                <a:solidFill>
                  <a:schemeClr val="accent3">
                    <a:lumMod val="25000"/>
                  </a:schemeClr>
                </a:solidFill>
                <a:latin typeface="Abadi" panose="020B0604020104020204" pitchFamily="34" charset="0"/>
              </a:rPr>
              <a:t>LandingOutcome</a:t>
            </a:r>
            <a:r>
              <a:rPr lang="en-GB" sz="2000" dirty="0">
                <a:solidFill>
                  <a:schemeClr val="accent3">
                    <a:lumMod val="25000"/>
                  </a:schemeClr>
                </a:solidFill>
                <a:latin typeface="Abadi" panose="020B0604020104020204" pitchFamily="34" charset="0"/>
              </a:rPr>
              <a:t>. </a:t>
            </a:r>
            <a:endParaRPr lang="en-US" sz="16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are the links to the two pages where we completed </a:t>
            </a:r>
            <a:r>
              <a:rPr lang="en-US" sz="2200" dirty="0">
                <a:solidFill>
                  <a:schemeClr val="accent3">
                    <a:lumMod val="25000"/>
                  </a:schemeClr>
                </a:solidFill>
                <a:latin typeface="Abadi" panose="020B0604020104020204" pitchFamily="34" charset="0"/>
                <a:hlinkClick r:id="rId4"/>
              </a:rPr>
              <a:t>Data Wrangling </a:t>
            </a:r>
            <a:r>
              <a:rPr lang="en-US" sz="2200" dirty="0">
                <a:solidFill>
                  <a:schemeClr val="accent3">
                    <a:lumMod val="25000"/>
                  </a:schemeClr>
                </a:solidFill>
                <a:latin typeface="Abadi" panose="020B0604020104020204" pitchFamily="34" charset="0"/>
              </a:rPr>
              <a:t>and </a:t>
            </a:r>
            <a:r>
              <a:rPr lang="en-US" sz="2200" dirty="0">
                <a:solidFill>
                  <a:schemeClr val="accent3">
                    <a:lumMod val="25000"/>
                  </a:schemeClr>
                </a:solidFill>
                <a:latin typeface="Abadi" panose="020B0604020104020204" pitchFamily="34" charset="0"/>
                <a:hlinkClick r:id="rId5"/>
              </a:rPr>
              <a:t>EDA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83907"/>
            <a:ext cx="46722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the scatter chart you can see that the majority launches are made from Launch Site “</a:t>
            </a:r>
            <a:r>
              <a:rPr lang="en-US" sz="2200" b="1"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first 20 flights has a very small success rate, but as the flight number increases, the success rate starts to increase.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a:extLst>
              <a:ext uri="{FF2B5EF4-FFF2-40B4-BE49-F238E27FC236}">
                <a16:creationId xmlns:a16="http://schemas.microsoft.com/office/drawing/2014/main" id="{446ADC98-78EF-D85D-7106-89E65FFF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252"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a:extLst>
              <a:ext uri="{FF2B5EF4-FFF2-40B4-BE49-F238E27FC236}">
                <a16:creationId xmlns:a16="http://schemas.microsoft.com/office/drawing/2014/main" id="{8BC1025D-01AC-57B5-7B5B-931A90A14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174"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CDF0413-377E-CFAE-027F-278BE64C2C39}"/>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However, as the payload gets over 7500 kg, we see a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a:extLst>
              <a:ext uri="{FF2B5EF4-FFF2-40B4-BE49-F238E27FC236}">
                <a16:creationId xmlns:a16="http://schemas.microsoft.com/office/drawing/2014/main" id="{46986990-8AE0-48CE-5354-286B3DB5F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096" y="1801762"/>
            <a:ext cx="54387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C2962CE-E4F9-A616-1672-5CBE0F8FAA50}"/>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payload going to the ES-L1, GEO, HEO, and SSO orbit all have 100% success rate.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BBC3769-82E0-9DFF-B402-EA9747E7E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36" y="1559142"/>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44B2F3-3E04-579F-A776-B7109187DFA1}"/>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lot of variety of the orbit types that SpaceX launches to, particularly only 4 of 11 types of orbit were only launched once.</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p:txBody>
      </p:sp>
      <p:pic>
        <p:nvPicPr>
          <p:cNvPr id="4097" name="Picture 1">
            <a:extLst>
              <a:ext uri="{FF2B5EF4-FFF2-40B4-BE49-F238E27FC236}">
                <a16:creationId xmlns:a16="http://schemas.microsoft.com/office/drawing/2014/main" id="{D5880CE2-0B5C-DCAE-9F93-25582E134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0203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a:extLst>
              <a:ext uri="{FF2B5EF4-FFF2-40B4-BE49-F238E27FC236}">
                <a16:creationId xmlns:a16="http://schemas.microsoft.com/office/drawing/2014/main" id="{FA865068-8B80-08A6-9EB3-C237C5DE6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40" y="1358323"/>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5BE3FDA-2840-C472-3ED7-BAA0B43457C6}"/>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payload being sent to orbit have a mass of less 8000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Only the ISS, PO, and VLEO orbit type have send payload with masses of over 8000 kilograms to orbit.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5" name="Picture 1">
            <a:extLst>
              <a:ext uri="{FF2B5EF4-FFF2-40B4-BE49-F238E27FC236}">
                <a16:creationId xmlns:a16="http://schemas.microsoft.com/office/drawing/2014/main" id="{40BC5840-CE7D-C1CF-B4A4-07CA3680C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60" y="1766545"/>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90FFEA-0A1F-59B6-2389-ECBE2E0788B5}"/>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At the beginning launches were very unsuccessful with a 0% rate</a:t>
            </a:r>
          </a:p>
          <a:p>
            <a:pPr>
              <a:lnSpc>
                <a:spcPct val="100000"/>
              </a:lnSpc>
              <a:spcBef>
                <a:spcPts val="1400"/>
              </a:spcBef>
            </a:pPr>
            <a:r>
              <a:rPr lang="en-US" sz="2200" dirty="0">
                <a:solidFill>
                  <a:schemeClr val="accent3">
                    <a:lumMod val="25000"/>
                  </a:schemeClr>
                </a:solidFill>
                <a:latin typeface="Abadi" panose="020B0604020104020204" pitchFamily="34" charset="0"/>
              </a:rPr>
              <a:t>It started to increase as more flights and tests were made as it reached 80% in 2017.</a:t>
            </a:r>
          </a:p>
          <a:p>
            <a:pPr>
              <a:lnSpc>
                <a:spcPct val="100000"/>
              </a:lnSpc>
              <a:spcBef>
                <a:spcPts val="1400"/>
              </a:spcBef>
            </a:pPr>
            <a:r>
              <a:rPr lang="en-US" sz="2200" dirty="0">
                <a:solidFill>
                  <a:schemeClr val="accent3">
                    <a:lumMod val="25000"/>
                  </a:schemeClr>
                </a:solidFill>
                <a:latin typeface="Abadi" panose="020B0604020104020204" pitchFamily="34" charset="0"/>
              </a:rPr>
              <a:t>There were a small dip in the success rate during 2018 but recovered to over 80 percent in 2019.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1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that SpaceX mainly uses for Falcon 9 launches mainly they are: CCAFS LC-40, VAFB SLC-4E, KSC LC-39A,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BFEC33F-9234-F66D-0664-1D27B16F0C6D}"/>
              </a:ext>
            </a:extLst>
          </p:cNvPr>
          <p:cNvPicPr>
            <a:picLocks noChangeAspect="1"/>
          </p:cNvPicPr>
          <p:nvPr/>
        </p:nvPicPr>
        <p:blipFill>
          <a:blip r:embed="rId4"/>
          <a:stretch>
            <a:fillRect/>
          </a:stretch>
        </p:blipFill>
        <p:spPr>
          <a:xfrm>
            <a:off x="3703386" y="2785082"/>
            <a:ext cx="4648849" cy="3534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5C2C-C77A-DC1B-CDEF-61684E6E5B92}"/>
              </a:ext>
            </a:extLst>
          </p:cNvPr>
          <p:cNvPicPr>
            <a:picLocks noChangeAspect="1"/>
          </p:cNvPicPr>
          <p:nvPr/>
        </p:nvPicPr>
        <p:blipFill>
          <a:blip r:embed="rId4"/>
          <a:stretch>
            <a:fillRect/>
          </a:stretch>
        </p:blipFill>
        <p:spPr>
          <a:xfrm>
            <a:off x="852598" y="2650601"/>
            <a:ext cx="10486804" cy="3308427"/>
          </a:xfrm>
          <a:prstGeom prst="rect">
            <a:avLst/>
          </a:prstGeom>
        </p:spPr>
      </p:pic>
      <p:sp>
        <p:nvSpPr>
          <p:cNvPr id="7" name="Content Placeholder 4">
            <a:extLst>
              <a:ext uri="{FF2B5EF4-FFF2-40B4-BE49-F238E27FC236}">
                <a16:creationId xmlns:a16="http://schemas.microsoft.com/office/drawing/2014/main" id="{ACDF06CB-BE31-0B11-B1FD-228BC2C0AD3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five launches made from the site that begins with CCA are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4 of which have NASA as the Customer, while the other being SpaceX</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31D08A-1947-B17E-4C67-6C09F2D6E67A}"/>
              </a:ext>
            </a:extLst>
          </p:cNvPr>
          <p:cNvPicPr>
            <a:picLocks noChangeAspect="1"/>
          </p:cNvPicPr>
          <p:nvPr/>
        </p:nvPicPr>
        <p:blipFill>
          <a:blip r:embed="rId4"/>
          <a:stretch>
            <a:fillRect/>
          </a:stretch>
        </p:blipFill>
        <p:spPr>
          <a:xfrm>
            <a:off x="2239725" y="2706855"/>
            <a:ext cx="7712550" cy="2610000"/>
          </a:xfrm>
          <a:prstGeom prst="rect">
            <a:avLst/>
          </a:prstGeom>
        </p:spPr>
      </p:pic>
      <p:sp>
        <p:nvSpPr>
          <p:cNvPr id="7" name="Content Placeholder 4">
            <a:extLst>
              <a:ext uri="{FF2B5EF4-FFF2-40B4-BE49-F238E27FC236}">
                <a16:creationId xmlns:a16="http://schemas.microsoft.com/office/drawing/2014/main" id="{CE6B9257-2EE0-9C82-EE83-9A6EA509DC1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totally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during every single one of its missions.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F8400DB-ED48-94A6-F0CF-C53E26032520}"/>
              </a:ext>
            </a:extLst>
          </p:cNvPr>
          <p:cNvPicPr>
            <a:picLocks noChangeAspect="1"/>
          </p:cNvPicPr>
          <p:nvPr/>
        </p:nvPicPr>
        <p:blipFill>
          <a:blip r:embed="rId3"/>
          <a:stretch>
            <a:fillRect/>
          </a:stretch>
        </p:blipFill>
        <p:spPr>
          <a:xfrm>
            <a:off x="2644899" y="2669457"/>
            <a:ext cx="6902201" cy="3356116"/>
          </a:xfrm>
          <a:prstGeom prst="rect">
            <a:avLst/>
          </a:prstGeom>
        </p:spPr>
      </p:pic>
      <p:sp>
        <p:nvSpPr>
          <p:cNvPr id="7" name="Content Placeholder 4">
            <a:extLst>
              <a:ext uri="{FF2B5EF4-FFF2-40B4-BE49-F238E27FC236}">
                <a16:creationId xmlns:a16="http://schemas.microsoft.com/office/drawing/2014/main" id="{35394907-4246-EAF1-AD09-750E77CA6531}"/>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Among the total 45596 kilograms worth of payload that was transported, </a:t>
            </a:r>
            <a:r>
              <a:rPr lang="en-US" sz="2200" b="1" dirty="0">
                <a:solidFill>
                  <a:schemeClr val="accent3">
                    <a:lumMod val="25000"/>
                  </a:schemeClr>
                </a:solidFill>
                <a:latin typeface="Abadi" panose="020B0604020104020204" pitchFamily="34" charset="0"/>
              </a:rPr>
              <a:t>2928.4 kilograms </a:t>
            </a:r>
            <a:r>
              <a:rPr lang="en-US" sz="2200" dirty="0">
                <a:solidFill>
                  <a:schemeClr val="accent3">
                    <a:lumMod val="25000"/>
                  </a:schemeClr>
                </a:solidFill>
                <a:latin typeface="Abadi" panose="020B0604020104020204" pitchFamily="34" charset="0"/>
              </a:rPr>
              <a:t>was done so by the Falcon 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8EBA673-7F63-A301-4E50-9A5DDF30E752}"/>
              </a:ext>
            </a:extLst>
          </p:cNvPr>
          <p:cNvPicPr>
            <a:picLocks noChangeAspect="1"/>
          </p:cNvPicPr>
          <p:nvPr/>
        </p:nvPicPr>
        <p:blipFill>
          <a:blip r:embed="rId4"/>
          <a:stretch>
            <a:fillRect/>
          </a:stretch>
        </p:blipFill>
        <p:spPr>
          <a:xfrm>
            <a:off x="1386158" y="2428171"/>
            <a:ext cx="9419683" cy="2754122"/>
          </a:xfrm>
          <a:prstGeom prst="rect">
            <a:avLst/>
          </a:prstGeom>
        </p:spPr>
      </p:pic>
      <p:sp>
        <p:nvSpPr>
          <p:cNvPr id="9" name="Content Placeholder 4">
            <a:extLst>
              <a:ext uri="{FF2B5EF4-FFF2-40B4-BE49-F238E27FC236}">
                <a16:creationId xmlns:a16="http://schemas.microsoft.com/office/drawing/2014/main" id="{14ED0CF9-E948-B0AF-E147-3FA7F86F0F57}"/>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was made on the </a:t>
            </a:r>
            <a:r>
              <a:rPr lang="en-US" sz="2200" b="1" dirty="0">
                <a:solidFill>
                  <a:schemeClr val="accent3">
                    <a:lumMod val="25000"/>
                  </a:schemeClr>
                </a:solidFill>
                <a:latin typeface="Abadi" panose="020B0604020104020204" pitchFamily="34" charset="0"/>
              </a:rPr>
              <a:t>1</a:t>
            </a:r>
            <a:r>
              <a:rPr lang="en-US" sz="2200" b="1" baseline="30000" dirty="0">
                <a:solidFill>
                  <a:schemeClr val="accent3">
                    <a:lumMod val="25000"/>
                  </a:schemeClr>
                </a:solidFill>
                <a:latin typeface="Abadi" panose="020B0604020104020204" pitchFamily="34" charset="0"/>
              </a:rPr>
              <a:t>st</a:t>
            </a:r>
            <a:r>
              <a:rPr lang="en-US" sz="2200" b="1" dirty="0">
                <a:solidFill>
                  <a:schemeClr val="accent3">
                    <a:lumMod val="25000"/>
                  </a:schemeClr>
                </a:solidFill>
                <a:latin typeface="Abadi" panose="020B0604020104020204" pitchFamily="34" charset="0"/>
              </a:rPr>
              <a:t> of August, 2018</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92FA35B-4296-F5CA-BCB5-5F0584D0E059}"/>
              </a:ext>
            </a:extLst>
          </p:cNvPr>
          <p:cNvPicPr>
            <a:picLocks noChangeAspect="1"/>
          </p:cNvPicPr>
          <p:nvPr/>
        </p:nvPicPr>
        <p:blipFill>
          <a:blip r:embed="rId4"/>
          <a:stretch>
            <a:fillRect/>
          </a:stretch>
        </p:blipFill>
        <p:spPr>
          <a:xfrm>
            <a:off x="2094246" y="3116818"/>
            <a:ext cx="7933674" cy="3109574"/>
          </a:xfrm>
          <a:prstGeom prst="rect">
            <a:avLst/>
          </a:prstGeom>
        </p:spPr>
      </p:pic>
      <p:sp>
        <p:nvSpPr>
          <p:cNvPr id="9" name="Content Placeholder 4">
            <a:extLst>
              <a:ext uri="{FF2B5EF4-FFF2-40B4-BE49-F238E27FC236}">
                <a16:creationId xmlns:a16="http://schemas.microsoft.com/office/drawing/2014/main" id="{5AA68679-3C87-DF92-1CAE-BD64671D0EB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four different Falcon 9 versions that were able to successfully carry a payload of 4000 to 6000 kilograms and were then able to successfully land on a drone ship. They are </a:t>
            </a:r>
            <a:r>
              <a:rPr lang="en-US" sz="2200" b="1" dirty="0">
                <a:solidFill>
                  <a:schemeClr val="accent3">
                    <a:lumMod val="25000"/>
                  </a:schemeClr>
                </a:solidFill>
                <a:latin typeface="Abadi" panose="020B0604020104020204" pitchFamily="34" charset="0"/>
              </a:rPr>
              <a:t>F9 FT B1022</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B1026</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B1021.2</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F9 FT B1031.2</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8880"/>
            <a:ext cx="10326708" cy="40323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The methodologies used in this course are all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E8FB8C-8DB8-81D3-4DA3-3E7C4E62CEBB}"/>
              </a:ext>
            </a:extLst>
          </p:cNvPr>
          <p:cNvPicPr>
            <a:picLocks noChangeAspect="1"/>
          </p:cNvPicPr>
          <p:nvPr/>
        </p:nvPicPr>
        <p:blipFill>
          <a:blip r:embed="rId4"/>
          <a:stretch>
            <a:fillRect/>
          </a:stretch>
        </p:blipFill>
        <p:spPr>
          <a:xfrm>
            <a:off x="2889885" y="2524759"/>
            <a:ext cx="6412229" cy="3367723"/>
          </a:xfrm>
          <a:prstGeom prst="rect">
            <a:avLst/>
          </a:prstGeom>
        </p:spPr>
      </p:pic>
      <p:sp>
        <p:nvSpPr>
          <p:cNvPr id="7" name="Content Placeholder 4">
            <a:extLst>
              <a:ext uri="{FF2B5EF4-FFF2-40B4-BE49-F238E27FC236}">
                <a16:creationId xmlns:a16="http://schemas.microsoft.com/office/drawing/2014/main" id="{1E6C9C8E-A7D1-F6AF-42AB-360588130CB8}"/>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Out of the total 101 launches, 100 were considered a success by SpaceX and only 1 were considered a Failure.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619"/>
            <a:ext cx="4889110" cy="48063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totally 12 different Booster Versions that were able to carry the max payload, they are shown in the image to the right.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D45D6D-980B-BF43-5C5C-1F76C14986E6}"/>
              </a:ext>
            </a:extLst>
          </p:cNvPr>
          <p:cNvPicPr>
            <a:picLocks noChangeAspect="1"/>
          </p:cNvPicPr>
          <p:nvPr/>
        </p:nvPicPr>
        <p:blipFill>
          <a:blip r:embed="rId4"/>
          <a:stretch>
            <a:fillRect/>
          </a:stretch>
        </p:blipFill>
        <p:spPr>
          <a:xfrm>
            <a:off x="5780990" y="1370619"/>
            <a:ext cx="5676982" cy="46549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45CED5D-1A52-77F2-DED0-D6DC484B8BF0}"/>
              </a:ext>
            </a:extLst>
          </p:cNvPr>
          <p:cNvPicPr>
            <a:picLocks noChangeAspect="1"/>
          </p:cNvPicPr>
          <p:nvPr/>
        </p:nvPicPr>
        <p:blipFill>
          <a:blip r:embed="rId3"/>
          <a:stretch>
            <a:fillRect/>
          </a:stretch>
        </p:blipFill>
        <p:spPr>
          <a:xfrm>
            <a:off x="1094422" y="2928802"/>
            <a:ext cx="10003156" cy="3096771"/>
          </a:xfrm>
          <a:prstGeom prst="rect">
            <a:avLst/>
          </a:prstGeom>
        </p:spPr>
      </p:pic>
      <p:sp>
        <p:nvSpPr>
          <p:cNvPr id="7" name="Content Placeholder 4">
            <a:extLst>
              <a:ext uri="{FF2B5EF4-FFF2-40B4-BE49-F238E27FC236}">
                <a16:creationId xmlns:a16="http://schemas.microsoft.com/office/drawing/2014/main" id="{F65E14A3-1D44-FB53-2BD3-F124D45B5C0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different landing failures when trying to land on the drone ship in the year 2015. Both launches were made from the Launch Site CCAFS LC-40.</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65781CF-C877-8ED4-729C-8CD74722FE96}"/>
              </a:ext>
            </a:extLst>
          </p:cNvPr>
          <p:cNvPicPr>
            <a:picLocks noChangeAspect="1"/>
          </p:cNvPicPr>
          <p:nvPr/>
        </p:nvPicPr>
        <p:blipFill>
          <a:blip r:embed="rId4"/>
          <a:stretch>
            <a:fillRect/>
          </a:stretch>
        </p:blipFill>
        <p:spPr>
          <a:xfrm>
            <a:off x="1958477" y="2622559"/>
            <a:ext cx="8275045" cy="3603833"/>
          </a:xfrm>
          <a:prstGeom prst="rect">
            <a:avLst/>
          </a:prstGeom>
        </p:spPr>
      </p:pic>
      <p:sp>
        <p:nvSpPr>
          <p:cNvPr id="9" name="Content Placeholder 4">
            <a:extLst>
              <a:ext uri="{FF2B5EF4-FFF2-40B4-BE49-F238E27FC236}">
                <a16:creationId xmlns:a16="http://schemas.microsoft.com/office/drawing/2014/main" id="{907D2FE0-3608-0F2D-1BFC-2B6EB9F873A4}"/>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period, there were totally 35 successful launch outcomes, 7 on the ground pad, 8 on the drone ship, and 20 other success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7" name="Picture 6">
            <a:extLst>
              <a:ext uri="{FF2B5EF4-FFF2-40B4-BE49-F238E27FC236}">
                <a16:creationId xmlns:a16="http://schemas.microsoft.com/office/drawing/2014/main" id="{1026F3B5-5B5D-FA7F-20F8-0FAA23F3B54F}"/>
              </a:ext>
            </a:extLst>
          </p:cNvPr>
          <p:cNvPicPr>
            <a:picLocks noChangeAspect="1"/>
          </p:cNvPicPr>
          <p:nvPr/>
        </p:nvPicPr>
        <p:blipFill rotWithShape="1">
          <a:blip r:embed="rId4"/>
          <a:srcRect t="25407" b="12198"/>
          <a:stretch/>
        </p:blipFill>
        <p:spPr>
          <a:xfrm>
            <a:off x="1074121" y="2748153"/>
            <a:ext cx="10043757" cy="3679058"/>
          </a:xfrm>
          <a:prstGeom prst="rect">
            <a:avLst/>
          </a:prstGeom>
        </p:spPr>
      </p:pic>
      <p:sp>
        <p:nvSpPr>
          <p:cNvPr id="8" name="Content Placeholder 4">
            <a:extLst>
              <a:ext uri="{FF2B5EF4-FFF2-40B4-BE49-F238E27FC236}">
                <a16:creationId xmlns:a16="http://schemas.microsoft.com/office/drawing/2014/main" id="{F73473C2-CDC2-0057-568C-8DC4B0579580}"/>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main launch sites, three were located on the east coast of Florida and one on the west coast of California. All sites also have proximity towards the equator.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LC-40</a:t>
            </a:r>
          </a:p>
        </p:txBody>
      </p:sp>
      <p:pic>
        <p:nvPicPr>
          <p:cNvPr id="4" name="Picture 3">
            <a:extLst>
              <a:ext uri="{FF2B5EF4-FFF2-40B4-BE49-F238E27FC236}">
                <a16:creationId xmlns:a16="http://schemas.microsoft.com/office/drawing/2014/main" id="{9F4D6218-81AB-D964-B488-A4D2377C4479}"/>
              </a:ext>
            </a:extLst>
          </p:cNvPr>
          <p:cNvPicPr>
            <a:picLocks noChangeAspect="1"/>
          </p:cNvPicPr>
          <p:nvPr/>
        </p:nvPicPr>
        <p:blipFill>
          <a:blip r:embed="rId3"/>
          <a:stretch>
            <a:fillRect/>
          </a:stretch>
        </p:blipFill>
        <p:spPr>
          <a:xfrm>
            <a:off x="3387881" y="2474679"/>
            <a:ext cx="5416237" cy="3640241"/>
          </a:xfrm>
          <a:prstGeom prst="rect">
            <a:avLst/>
          </a:prstGeom>
        </p:spPr>
      </p:pic>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LC-40 fails. The site is located on the East Coast in Florida. There were a total of 26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SLC-40</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SLC-40 succeeded, but there were a lot less launches with only 7 that were made here, although it is right next to CCAFS LC-40.</a:t>
            </a:r>
          </a:p>
        </p:txBody>
      </p:sp>
      <p:pic>
        <p:nvPicPr>
          <p:cNvPr id="5" name="Picture 4">
            <a:extLst>
              <a:ext uri="{FF2B5EF4-FFF2-40B4-BE49-F238E27FC236}">
                <a16:creationId xmlns:a16="http://schemas.microsoft.com/office/drawing/2014/main" id="{7C047FED-D22F-2041-E60B-E04D89956321}"/>
              </a:ext>
            </a:extLst>
          </p:cNvPr>
          <p:cNvPicPr>
            <a:picLocks noChangeAspect="1"/>
          </p:cNvPicPr>
          <p:nvPr/>
        </p:nvPicPr>
        <p:blipFill>
          <a:blip r:embed="rId3"/>
          <a:stretch>
            <a:fillRect/>
          </a:stretch>
        </p:blipFill>
        <p:spPr>
          <a:xfrm>
            <a:off x="3989462" y="3029367"/>
            <a:ext cx="4213075" cy="3289892"/>
          </a:xfrm>
          <a:prstGeom prst="rect">
            <a:avLst/>
          </a:prstGeom>
        </p:spPr>
      </p:pic>
    </p:spTree>
    <p:extLst>
      <p:ext uri="{BB962C8B-B14F-4D97-AF65-F5344CB8AC3E}">
        <p14:creationId xmlns:p14="http://schemas.microsoft.com/office/powerpoint/2010/main" val="229625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KSC LC-39A</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Another launch site in the vicinity of Florida, they were a total of 13 launches here the majority of which succeeded with only 3 failures.</a:t>
            </a:r>
          </a:p>
        </p:txBody>
      </p:sp>
      <p:pic>
        <p:nvPicPr>
          <p:cNvPr id="5" name="Picture 4">
            <a:extLst>
              <a:ext uri="{FF2B5EF4-FFF2-40B4-BE49-F238E27FC236}">
                <a16:creationId xmlns:a16="http://schemas.microsoft.com/office/drawing/2014/main" id="{2C9144F3-2FCC-3497-E2C2-80ADEACD6CAF}"/>
              </a:ext>
            </a:extLst>
          </p:cNvPr>
          <p:cNvPicPr>
            <a:picLocks noChangeAspect="1"/>
          </p:cNvPicPr>
          <p:nvPr/>
        </p:nvPicPr>
        <p:blipFill>
          <a:blip r:embed="rId3"/>
          <a:stretch>
            <a:fillRect/>
          </a:stretch>
        </p:blipFill>
        <p:spPr>
          <a:xfrm>
            <a:off x="3826458" y="2569349"/>
            <a:ext cx="4539083" cy="3857862"/>
          </a:xfrm>
          <a:prstGeom prst="rect">
            <a:avLst/>
          </a:prstGeom>
        </p:spPr>
      </p:pic>
    </p:spTree>
    <p:extLst>
      <p:ext uri="{BB962C8B-B14F-4D97-AF65-F5344CB8AC3E}">
        <p14:creationId xmlns:p14="http://schemas.microsoft.com/office/powerpoint/2010/main" val="352869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VAFB SLC-4E</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Contrary to the rest, this site is located on the West Coast, in California. There were totally 10 launches here with a 40% success rate.</a:t>
            </a:r>
          </a:p>
        </p:txBody>
      </p:sp>
      <p:pic>
        <p:nvPicPr>
          <p:cNvPr id="5" name="Picture 4">
            <a:extLst>
              <a:ext uri="{FF2B5EF4-FFF2-40B4-BE49-F238E27FC236}">
                <a16:creationId xmlns:a16="http://schemas.microsoft.com/office/drawing/2014/main" id="{607474B9-3F7B-049C-4987-349CF574DB8F}"/>
              </a:ext>
            </a:extLst>
          </p:cNvPr>
          <p:cNvPicPr>
            <a:picLocks noChangeAspect="1"/>
          </p:cNvPicPr>
          <p:nvPr/>
        </p:nvPicPr>
        <p:blipFill>
          <a:blip r:embed="rId4"/>
          <a:stretch>
            <a:fillRect/>
          </a:stretch>
        </p:blipFill>
        <p:spPr>
          <a:xfrm>
            <a:off x="3877042" y="2688331"/>
            <a:ext cx="4437916" cy="3738880"/>
          </a:xfrm>
          <a:prstGeom prst="rect">
            <a:avLst/>
          </a:prstGeom>
        </p:spPr>
      </p:pic>
    </p:spTree>
    <p:extLst>
      <p:ext uri="{BB962C8B-B14F-4D97-AF65-F5344CB8AC3E}">
        <p14:creationId xmlns:p14="http://schemas.microsoft.com/office/powerpoint/2010/main" val="190103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Proximity to Civilian Infrastructure</a:t>
            </a:r>
          </a:p>
        </p:txBody>
      </p:sp>
      <p:pic>
        <p:nvPicPr>
          <p:cNvPr id="4" name="Picture 3">
            <a:extLst>
              <a:ext uri="{FF2B5EF4-FFF2-40B4-BE49-F238E27FC236}">
                <a16:creationId xmlns:a16="http://schemas.microsoft.com/office/drawing/2014/main" id="{DD4E7CDA-C421-DB64-5B36-56B6BDB70FE7}"/>
              </a:ext>
            </a:extLst>
          </p:cNvPr>
          <p:cNvPicPr>
            <a:picLocks noChangeAspect="1"/>
          </p:cNvPicPr>
          <p:nvPr/>
        </p:nvPicPr>
        <p:blipFill>
          <a:blip r:embed="rId3"/>
          <a:stretch>
            <a:fillRect/>
          </a:stretch>
        </p:blipFill>
        <p:spPr>
          <a:xfrm>
            <a:off x="1964093" y="2528643"/>
            <a:ext cx="8263813" cy="4247484"/>
          </a:xfrm>
          <a:prstGeom prst="rect">
            <a:avLst/>
          </a:prstGeom>
        </p:spPr>
      </p:pic>
      <p:sp>
        <p:nvSpPr>
          <p:cNvPr id="6" name="Content Placeholder 4">
            <a:extLst>
              <a:ext uri="{FF2B5EF4-FFF2-40B4-BE49-F238E27FC236}">
                <a16:creationId xmlns:a16="http://schemas.microsoft.com/office/drawing/2014/main" id="{606674D5-ED49-1FAE-2336-1174220A4EF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the launch site is quite close to the coast the distance of only a bit over a kilometer to a coast and a railway, however, it is quite distant from the closest city and highway. </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a:t>
            </a:r>
          </a:p>
        </p:txBody>
      </p:sp>
      <p:pic>
        <p:nvPicPr>
          <p:cNvPr id="4" name="Picture 3" descr="A picture containing screenshot, diagram, text, circle&#10;&#10;Description automatically generated">
            <a:extLst>
              <a:ext uri="{FF2B5EF4-FFF2-40B4-BE49-F238E27FC236}">
                <a16:creationId xmlns:a16="http://schemas.microsoft.com/office/drawing/2014/main" id="{E7C478A6-94CA-C9C1-66F2-5699A477D7C7}"/>
              </a:ext>
            </a:extLst>
          </p:cNvPr>
          <p:cNvPicPr>
            <a:picLocks noChangeAspect="1"/>
          </p:cNvPicPr>
          <p:nvPr/>
        </p:nvPicPr>
        <p:blipFill>
          <a:blip r:embed="rId4"/>
          <a:stretch>
            <a:fillRect/>
          </a:stretch>
        </p:blipFill>
        <p:spPr>
          <a:xfrm>
            <a:off x="2407920" y="2713685"/>
            <a:ext cx="7376159" cy="3588402"/>
          </a:xfrm>
          <a:prstGeom prst="rect">
            <a:avLst/>
          </a:prstGeom>
        </p:spPr>
      </p:pic>
      <p:sp>
        <p:nvSpPr>
          <p:cNvPr id="6" name="Content Placeholder 4">
            <a:extLst>
              <a:ext uri="{FF2B5EF4-FFF2-40B4-BE49-F238E27FC236}">
                <a16:creationId xmlns:a16="http://schemas.microsoft.com/office/drawing/2014/main" id="{C3F91263-D975-8BBB-3114-BC44B67826B0}"/>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rates among all four launch sites is site KSC LC-39A, it is located on the Florida coast, west ward of the two other coasts located there as well. </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successful site is CCAFS SLC-40.</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KSC LC-39A</a:t>
            </a:r>
          </a:p>
        </p:txBody>
      </p:sp>
      <p:pic>
        <p:nvPicPr>
          <p:cNvPr id="4" name="Picture 3" descr="A blue and red pie chart&#10;&#10;Description automatically generated with medium confidence">
            <a:extLst>
              <a:ext uri="{FF2B5EF4-FFF2-40B4-BE49-F238E27FC236}">
                <a16:creationId xmlns:a16="http://schemas.microsoft.com/office/drawing/2014/main" id="{91FFFE66-15FB-7DEB-44A5-1F3B42438569}"/>
              </a:ext>
            </a:extLst>
          </p:cNvPr>
          <p:cNvPicPr>
            <a:picLocks noChangeAspect="1"/>
          </p:cNvPicPr>
          <p:nvPr/>
        </p:nvPicPr>
        <p:blipFill>
          <a:blip r:embed="rId3"/>
          <a:stretch>
            <a:fillRect/>
          </a:stretch>
        </p:blipFill>
        <p:spPr>
          <a:xfrm>
            <a:off x="2237264" y="2672765"/>
            <a:ext cx="7717472" cy="3754446"/>
          </a:xfrm>
          <a:prstGeom prst="rect">
            <a:avLst/>
          </a:prstGeom>
        </p:spPr>
      </p:pic>
      <p:sp>
        <p:nvSpPr>
          <p:cNvPr id="6" name="Content Placeholder 4">
            <a:extLst>
              <a:ext uri="{FF2B5EF4-FFF2-40B4-BE49-F238E27FC236}">
                <a16:creationId xmlns:a16="http://schemas.microsoft.com/office/drawing/2014/main" id="{056D8276-4CE6-0787-116D-AFC7E218062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has the highest success to failure ratio standing at </a:t>
            </a:r>
            <a:r>
              <a:rPr lang="en-US" sz="2200" b="1" dirty="0">
                <a:solidFill>
                  <a:schemeClr val="accent3">
                    <a:lumMod val="25000"/>
                  </a:schemeClr>
                </a:solidFill>
                <a:latin typeface="Abadi" panose="020B0604020104020204" pitchFamily="34" charset="0"/>
              </a:rPr>
              <a:t>79.6%.</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Count</a:t>
            </a:r>
          </a:p>
        </p:txBody>
      </p:sp>
      <p:pic>
        <p:nvPicPr>
          <p:cNvPr id="4" name="Picture 3" descr="A picture containing text, screenshot, plot, line&#10;&#10;Description automatically generated">
            <a:extLst>
              <a:ext uri="{FF2B5EF4-FFF2-40B4-BE49-F238E27FC236}">
                <a16:creationId xmlns:a16="http://schemas.microsoft.com/office/drawing/2014/main" id="{6D3440BD-F4E1-F6C0-A8D6-50904DDC6B14}"/>
              </a:ext>
            </a:extLst>
          </p:cNvPr>
          <p:cNvPicPr>
            <a:picLocks noChangeAspect="1"/>
          </p:cNvPicPr>
          <p:nvPr/>
        </p:nvPicPr>
        <p:blipFill>
          <a:blip r:embed="rId3"/>
          <a:stretch>
            <a:fillRect/>
          </a:stretch>
        </p:blipFill>
        <p:spPr>
          <a:xfrm>
            <a:off x="2001295" y="2509520"/>
            <a:ext cx="8053031" cy="3917691"/>
          </a:xfrm>
          <a:prstGeom prst="rect">
            <a:avLst/>
          </a:prstGeom>
        </p:spPr>
      </p:pic>
      <p:sp>
        <p:nvSpPr>
          <p:cNvPr id="6" name="Content Placeholder 4">
            <a:extLst>
              <a:ext uri="{FF2B5EF4-FFF2-40B4-BE49-F238E27FC236}">
                <a16:creationId xmlns:a16="http://schemas.microsoft.com/office/drawing/2014/main" id="{47B75120-EFBE-8396-AA36-852D1DF7C786}"/>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its payload we could see that the booster with payload less than 4000 is that has the version of FT, B4, and B5 has high success rates, while booster v1.1 has not succeeded at all. </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Among all models that were created, the Decision Tree Model created the model that works best with the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Training Scores</a:t>
            </a:r>
            <a:endParaRPr lang="en-US" dirty="0">
              <a:solidFill>
                <a:srgbClr val="0B49CB"/>
              </a:solidFill>
            </a:endParaRPr>
          </a:p>
        </p:txBody>
      </p:sp>
      <p:pic>
        <p:nvPicPr>
          <p:cNvPr id="8194" name="Picture 2">
            <a:extLst>
              <a:ext uri="{FF2B5EF4-FFF2-40B4-BE49-F238E27FC236}">
                <a16:creationId xmlns:a16="http://schemas.microsoft.com/office/drawing/2014/main" id="{310D8AEE-7607-9890-1CDC-44F8851F7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90" y="145357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testing, we found out that all models work the same with all receiving test scores of </a:t>
            </a:r>
            <a:r>
              <a:rPr lang="en-US" sz="2200" b="1" dirty="0">
                <a:solidFill>
                  <a:schemeClr val="accent3">
                    <a:lumMod val="25000"/>
                  </a:schemeClr>
                </a:solidFill>
                <a:latin typeface="Abadi" panose="020B0604020104020204" pitchFamily="34" charset="0"/>
              </a:rPr>
              <a:t>0.8333</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Testing Scores</a:t>
            </a:r>
            <a:endParaRPr lang="en-US" dirty="0">
              <a:solidFill>
                <a:srgbClr val="0B49CB"/>
              </a:solidFill>
            </a:endParaRPr>
          </a:p>
        </p:txBody>
      </p:sp>
      <p:pic>
        <p:nvPicPr>
          <p:cNvPr id="10242" name="Picture 2">
            <a:extLst>
              <a:ext uri="{FF2B5EF4-FFF2-40B4-BE49-F238E27FC236}">
                <a16:creationId xmlns:a16="http://schemas.microsoft.com/office/drawing/2014/main" id="{EA093FDC-B499-C2CA-4AC0-8379DA12A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6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165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159A84E1-BE34-68E0-6B4E-84C396607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1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2680008D-9636-5C1B-A9A5-60F5ED231866}"/>
              </a:ext>
            </a:extLst>
          </p:cNvPr>
          <p:cNvSpPr txBox="1">
            <a:spLocks/>
          </p:cNvSpPr>
          <p:nvPr/>
        </p:nvSpPr>
        <p:spPr>
          <a:xfrm>
            <a:off x="770011" y="1473207"/>
            <a:ext cx="432015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we look deeper into the confusion matrix, we see that all four models produced the exact same matrix. </a:t>
            </a:r>
          </a:p>
          <a:p>
            <a:pPr>
              <a:lnSpc>
                <a:spcPct val="100000"/>
              </a:lnSpc>
              <a:spcBef>
                <a:spcPts val="1400"/>
              </a:spcBef>
            </a:pPr>
            <a:r>
              <a:rPr lang="en-US" sz="2200" dirty="0">
                <a:solidFill>
                  <a:schemeClr val="accent3">
                    <a:lumMod val="25000"/>
                  </a:schemeClr>
                </a:solidFill>
                <a:latin typeface="Abadi" panose="020B0604020104020204" pitchFamily="34" charset="0"/>
              </a:rPr>
              <a:t>They received 100% accuracy on True Positives, but only 50% accuracy with True Negatives when compared to False Positives. </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that all launch sites are in extremely close to the equator and the coasts.</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the Falcon9 with a rocky success rate, but it started to stabilize and became more successful as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the KSC LC-39A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has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among the data provided in the data set.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 we have created, we are only able to accurately predict the outcome only </a:t>
            </a:r>
            <a:r>
              <a:rPr lang="en-US" sz="2200" b="1" dirty="0">
                <a:solidFill>
                  <a:schemeClr val="accent3">
                    <a:lumMod val="25000"/>
                  </a:schemeClr>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 of the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GTO orbit type, has the highest number of payload sent to.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E8C94E9-E9F0-01DD-EEAE-AA6E382E62C0}"/>
              </a:ext>
            </a:extLst>
          </p:cNvPr>
          <p:cNvPicPr>
            <a:picLocks noChangeAspect="1"/>
          </p:cNvPicPr>
          <p:nvPr/>
        </p:nvPicPr>
        <p:blipFill>
          <a:blip r:embed="rId4"/>
          <a:stretch>
            <a:fillRect/>
          </a:stretch>
        </p:blipFill>
        <p:spPr>
          <a:xfrm>
            <a:off x="3373298" y="2453892"/>
            <a:ext cx="5445403" cy="3973319"/>
          </a:xfrm>
          <a:prstGeom prst="rect">
            <a:avLst/>
          </a:prstGeom>
        </p:spPr>
      </p:pic>
    </p:spTree>
    <p:extLst>
      <p:ext uri="{BB962C8B-B14F-4D97-AF65-F5344CB8AC3E}">
        <p14:creationId xmlns:p14="http://schemas.microsoft.com/office/powerpoint/2010/main" val="350153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824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a:t>
            </a:r>
            <a:r>
              <a:rPr lang="en-US" sz="7600" dirty="0">
                <a:solidFill>
                  <a:schemeClr val="bg2">
                    <a:lumMod val="50000"/>
                  </a:schemeClr>
                </a:solidFill>
                <a:latin typeface="Abadi"/>
                <a:hlinkClick r:id="rId4"/>
              </a:rPr>
              <a:t>SpaceX API</a:t>
            </a:r>
            <a:r>
              <a:rPr lang="en-US" sz="7600" dirty="0">
                <a:solidFill>
                  <a:schemeClr val="bg2">
                    <a:lumMod val="50000"/>
                  </a:schemeClr>
                </a:solidFill>
                <a:latin typeface="Abadi"/>
              </a:rPr>
              <a:t> in addition to Web Scraping from </a:t>
            </a:r>
            <a:r>
              <a:rPr lang="en-US" sz="7600" dirty="0">
                <a:solidFill>
                  <a:schemeClr val="bg2">
                    <a:lumMod val="50000"/>
                  </a:schemeClr>
                </a:solidFill>
                <a:latin typeface="Abadi"/>
                <a:hlinkClick r:id="rId5"/>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first checked for Null Values, which was dealt with accordingly, we then reduce the data features on landing outcomes to better visualize the success rate</a:t>
            </a:r>
          </a:p>
          <a:p>
            <a:pPr>
              <a:lnSpc>
                <a:spcPct val="120000"/>
              </a:lnSpc>
              <a:spcBef>
                <a:spcPts val="1400"/>
              </a:spcBef>
            </a:pPr>
            <a:r>
              <a:rPr lang="en-US" sz="8800" dirty="0">
                <a:solidFill>
                  <a:schemeClr val="accent3">
                    <a:lumMod val="25000"/>
                  </a:schemeClr>
                </a:solidFill>
                <a:latin typeface="Abadi"/>
              </a:rPr>
              <a:t>Perform exploratory data analysis (EDA) using visualization tools such as Seaborn, Matplotlib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the Wrangled data and split into train and test set before training it using multiple models to find out that all models work similarly on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sources of the data that was used for our models</a:t>
            </a:r>
          </a:p>
          <a:p>
            <a:pPr lvl="1">
              <a:lnSpc>
                <a:spcPct val="100000"/>
              </a:lnSpc>
              <a:spcBef>
                <a:spcPts val="1400"/>
              </a:spcBef>
            </a:pPr>
            <a:r>
              <a:rPr lang="en-US" sz="1800" dirty="0">
                <a:solidFill>
                  <a:schemeClr val="accent3">
                    <a:lumMod val="25000"/>
                  </a:schemeClr>
                </a:solidFill>
                <a:latin typeface="Abadi" panose="020B0604020104020204" pitchFamily="34" charset="0"/>
              </a:rPr>
              <a:t>One of the data was achieved through the </a:t>
            </a:r>
            <a:r>
              <a:rPr lang="en-US" sz="1800" b="1" dirty="0">
                <a:solidFill>
                  <a:schemeClr val="accent3">
                    <a:lumMod val="25000"/>
                  </a:schemeClr>
                </a:solidFill>
                <a:latin typeface="Abadi" panose="020B0604020104020204" pitchFamily="34" charset="0"/>
              </a:rPr>
              <a:t>SpaceX API</a:t>
            </a:r>
            <a:r>
              <a:rPr lang="en-US" sz="1800" dirty="0">
                <a:solidFill>
                  <a:schemeClr val="accent3">
                    <a:lumMod val="25000"/>
                  </a:schemeClr>
                </a:solidFill>
                <a:latin typeface="Abadi" panose="020B0604020104020204" pitchFamily="34" charset="0"/>
              </a:rPr>
              <a:t> where we extracted it by calling specifically to the Rest API using a series of helper functions to be able to extract every single data that is useful for our model.</a:t>
            </a:r>
          </a:p>
          <a:p>
            <a:pPr lvl="1">
              <a:lnSpc>
                <a:spcPct val="100000"/>
              </a:lnSpc>
              <a:spcBef>
                <a:spcPts val="1400"/>
              </a:spcBef>
            </a:pPr>
            <a:r>
              <a:rPr lang="en-US" sz="1800" dirty="0">
                <a:solidFill>
                  <a:schemeClr val="accent3">
                    <a:lumMod val="25000"/>
                  </a:schemeClr>
                </a:solidFill>
                <a:latin typeface="Abadi" panose="020B0604020104020204" pitchFamily="34" charset="0"/>
              </a:rPr>
              <a:t>The other data set was done through Web Scraping on the </a:t>
            </a:r>
            <a:r>
              <a:rPr lang="en-US" sz="1800" b="1" dirty="0">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 site to get additional data that were not included in the SpaceX API such as the booster landing outcome, payload mass, and more.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GET request towards for the SpaceX API then with the help of a few helper functions we imported the necessary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into a CSV file.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Data Collection Page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D074440A-F2A9-AD81-F34C-44805ED2877A}"/>
              </a:ext>
            </a:extLst>
          </p:cNvPr>
          <p:cNvGraphicFramePr/>
          <p:nvPr>
            <p:extLst>
              <p:ext uri="{D42A27DB-BD31-4B8C-83A1-F6EECF244321}">
                <p14:modId xmlns:p14="http://schemas.microsoft.com/office/powerpoint/2010/main" val="1494378686"/>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7505742E-5A0E-8E93-751E-4E543CF63A51}"/>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Beautiful Soup library, we were able to scrape the Wikipedia web page for the target table that we were looking which contains the data that we need. We then put it into a single Panda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to a CSV file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Web Scraping Page</a:t>
            </a:r>
            <a:endParaRPr lang="en-US" dirty="0"/>
          </a:p>
        </p:txBody>
      </p:sp>
      <p:graphicFrame>
        <p:nvGraphicFramePr>
          <p:cNvPr id="7" name="Diagram 6">
            <a:extLst>
              <a:ext uri="{FF2B5EF4-FFF2-40B4-BE49-F238E27FC236}">
                <a16:creationId xmlns:a16="http://schemas.microsoft.com/office/drawing/2014/main" id="{2862CD06-0ECB-3BDE-8CB7-B28B73CD1A73}"/>
              </a:ext>
            </a:extLst>
          </p:cNvPr>
          <p:cNvGraphicFramePr/>
          <p:nvPr>
            <p:extLst>
              <p:ext uri="{D42A27DB-BD31-4B8C-83A1-F6EECF244321}">
                <p14:modId xmlns:p14="http://schemas.microsoft.com/office/powerpoint/2010/main" val="608343049"/>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3740</TotalTime>
  <Words>2065</Words>
  <Application>Microsoft Office PowerPoint</Application>
  <PresentationFormat>Widescreen</PresentationFormat>
  <Paragraphs>233</Paragraphs>
  <Slides>51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Soputhik SENG</cp:lastModifiedBy>
  <cp:revision>207</cp:revision>
  <dcterms:created xsi:type="dcterms:W3CDTF">2021-04-29T18:58:34Z</dcterms:created>
  <dcterms:modified xsi:type="dcterms:W3CDTF">2023-05-25T09:05:03Z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